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75" r:id="rId2"/>
    <p:sldId id="285" r:id="rId3"/>
    <p:sldId id="319" r:id="rId4"/>
    <p:sldId id="329" r:id="rId5"/>
    <p:sldId id="325" r:id="rId6"/>
    <p:sldId id="324" r:id="rId7"/>
    <p:sldId id="323" r:id="rId8"/>
    <p:sldId id="322" r:id="rId9"/>
    <p:sldId id="321" r:id="rId10"/>
    <p:sldId id="32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EF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59" autoAdjust="0"/>
    <p:restoredTop sz="94718"/>
  </p:normalViewPr>
  <p:slideViewPr>
    <p:cSldViewPr snapToGrid="0">
      <p:cViewPr varScale="1">
        <p:scale>
          <a:sx n="98" d="100"/>
          <a:sy n="98" d="100"/>
        </p:scale>
        <p:origin x="208"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B9E2C-2360-C34C-9258-B790F19920F8}" type="datetimeFigureOut">
              <a:rPr lang="en-US" smtClean="0"/>
              <a:t>12/21/21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C2BAE-0068-3C41-A701-50F83EB2AFDA}" type="slidenum">
              <a:rPr lang="en-US" smtClean="0"/>
              <a:t>‹#›</a:t>
            </a:fld>
            <a:endParaRPr lang="en-US"/>
          </a:p>
        </p:txBody>
      </p:sp>
    </p:spTree>
    <p:extLst>
      <p:ext uri="{BB962C8B-B14F-4D97-AF65-F5344CB8AC3E}">
        <p14:creationId xmlns:p14="http://schemas.microsoft.com/office/powerpoint/2010/main" val="96384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785EA45-3B3D-4A44-9DE1-DC6D7C23AF99}"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38536004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5EA45-3B3D-4A44-9DE1-DC6D7C23AF99}"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111817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5EA45-3B3D-4A44-9DE1-DC6D7C23AF99}"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113507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85EA45-3B3D-4A44-9DE1-DC6D7C23AF99}"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127465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785EA45-3B3D-4A44-9DE1-DC6D7C23AF99}"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30338240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785EA45-3B3D-4A44-9DE1-DC6D7C23AF99}" type="datetimeFigureOut">
              <a:rPr lang="en-US" smtClean="0"/>
              <a:t>12/21/21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403487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785EA45-3B3D-4A44-9DE1-DC6D7C23AF99}"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54278-5B74-450A-A9C0-4A3EBCD62E2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53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5EA45-3B3D-4A44-9DE1-DC6D7C23AF99}"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215433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5EA45-3B3D-4A44-9DE1-DC6D7C23AF99}"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113650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785EA45-3B3D-4A44-9DE1-DC6D7C23AF99}" type="datetimeFigureOut">
              <a:rPr lang="en-US" smtClean="0"/>
              <a:t>12/21/21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90184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785EA45-3B3D-4A44-9DE1-DC6D7C23AF99}" type="datetimeFigureOut">
              <a:rPr lang="en-US" smtClean="0"/>
              <a:t>12/21/21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F0D54278-5B74-450A-A9C0-4A3EBCD62E2D}" type="slidenum">
              <a:rPr lang="en-US" smtClean="0"/>
              <a:t>‹#›</a:t>
            </a:fld>
            <a:endParaRPr lang="en-US"/>
          </a:p>
        </p:txBody>
      </p:sp>
    </p:spTree>
    <p:extLst>
      <p:ext uri="{BB962C8B-B14F-4D97-AF65-F5344CB8AC3E}">
        <p14:creationId xmlns:p14="http://schemas.microsoft.com/office/powerpoint/2010/main" val="47706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785EA45-3B3D-4A44-9DE1-DC6D7C23AF99}" type="datetimeFigureOut">
              <a:rPr lang="en-US" smtClean="0"/>
              <a:t>12/21/21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0D54278-5B74-450A-A9C0-4A3EBCD62E2D}" type="slidenum">
              <a:rPr lang="en-US" smtClean="0"/>
              <a:t>‹#›</a:t>
            </a:fld>
            <a:endParaRPr lang="en-US"/>
          </a:p>
        </p:txBody>
      </p:sp>
      <p:pic>
        <p:nvPicPr>
          <p:cNvPr id="7" name="Picture 2" descr="https://static1.squarespace.com/static/5d9624740c5b607d9c914161/t/5ebc55728fa8d3229651759f/1589400946830/NYSG+Square+Color_750.png">
            <a:extLst>
              <a:ext uri="{FF2B5EF4-FFF2-40B4-BE49-F238E27FC236}">
                <a16:creationId xmlns:a16="http://schemas.microsoft.com/office/drawing/2014/main" id="{D5398C4A-1E97-C04A-9F5A-DBA9928530F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4593" y="143636"/>
            <a:ext cx="1393672" cy="1393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5531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yspacegrant.org/affiliate-resour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704" y="1480617"/>
            <a:ext cx="9144000" cy="2387600"/>
          </a:xfrm>
        </p:spPr>
        <p:txBody>
          <a:bodyPr/>
          <a:lstStyle/>
          <a:p>
            <a:r>
              <a:rPr lang="en-US" b="1" dirty="0"/>
              <a:t>Q&amp;A and Action Items</a:t>
            </a:r>
          </a:p>
        </p:txBody>
      </p:sp>
    </p:spTree>
    <p:extLst>
      <p:ext uri="{BB962C8B-B14F-4D97-AF65-F5344CB8AC3E}">
        <p14:creationId xmlns:p14="http://schemas.microsoft.com/office/powerpoint/2010/main" val="4074691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Q9. How do affiliates apply for current affiliate grant opportunities?</a:t>
            </a:r>
          </a:p>
          <a:p>
            <a:pPr marL="457200" lvl="1" indent="0" defTabSz="1146175">
              <a:buNone/>
            </a:pPr>
            <a:r>
              <a:rPr lang="en-US">
                <a:solidFill>
                  <a:srgbClr val="404040"/>
                </a:solidFill>
              </a:rPr>
              <a:t>A9. </a:t>
            </a:r>
            <a:r>
              <a:rPr lang="en-US" dirty="0">
                <a:solidFill>
                  <a:srgbClr val="404040"/>
                </a:solidFill>
              </a:rPr>
              <a:t>Please visit our website </a:t>
            </a:r>
            <a:r>
              <a:rPr lang="en-US" dirty="0">
                <a:solidFill>
                  <a:srgbClr val="404040"/>
                </a:solidFill>
                <a:hlinkClick r:id="rId2"/>
              </a:rPr>
              <a:t>nyspacegrant.org</a:t>
            </a:r>
            <a:r>
              <a:rPr lang="en-US" dirty="0">
                <a:solidFill>
                  <a:srgbClr val="404040"/>
                </a:solidFill>
              </a:rPr>
              <a:t> and click the affiliates page to find all the resources you need for registration and applications</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146946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Q1. Will NYSG dues be included in future contracts? </a:t>
            </a:r>
          </a:p>
          <a:p>
            <a:pPr marL="457200" lvl="1" indent="0" defTabSz="1146175">
              <a:buNone/>
            </a:pPr>
            <a:r>
              <a:rPr lang="en-US" dirty="0">
                <a:solidFill>
                  <a:srgbClr val="404040"/>
                </a:solidFill>
              </a:rPr>
              <a:t>A1. Yes, NYSG Admin will send an invoice every year requesting yearly dues. Yearly dudes help the National Space Grant program increase funding. Remember, you cannot include dues in your proposal.</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2</a:t>
            </a:fld>
            <a:endParaRPr lang="en-US"/>
          </a:p>
        </p:txBody>
      </p:sp>
    </p:spTree>
    <p:extLst>
      <p:ext uri="{BB962C8B-B14F-4D97-AF65-F5344CB8AC3E}">
        <p14:creationId xmlns:p14="http://schemas.microsoft.com/office/powerpoint/2010/main" val="251436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Q2. Is there flexibility in the spending plan to support more students? </a:t>
            </a:r>
          </a:p>
          <a:p>
            <a:pPr marL="457200" lvl="1" indent="0" defTabSz="1146175">
              <a:buNone/>
            </a:pPr>
            <a:r>
              <a:rPr lang="en-US" dirty="0">
                <a:solidFill>
                  <a:srgbClr val="404040"/>
                </a:solidFill>
              </a:rPr>
              <a:t>A2. There is plenty of flexibility in the spending plan for affiliates. However, please contact NYSG admin before making any changes as budget revisions will need to be made to fit changes in funding category.</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204742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Q3. What fraction of the Consortium budget needs to be spent by February? </a:t>
            </a:r>
          </a:p>
          <a:p>
            <a:pPr marL="457200" lvl="1" indent="0" defTabSz="1146175">
              <a:buNone/>
            </a:pPr>
            <a:r>
              <a:rPr lang="en-US" dirty="0">
                <a:solidFill>
                  <a:srgbClr val="404040"/>
                </a:solidFill>
              </a:rPr>
              <a:t>A3.  100% of Year 1 funds and 35% of Year 2 funds must be spent by February 2022</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274045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Q4. Is there an ability to share funds and give them to other affiliates?</a:t>
            </a:r>
          </a:p>
          <a:p>
            <a:pPr marL="457200" lvl="1" indent="0" defTabSz="1146175">
              <a:buNone/>
            </a:pPr>
            <a:r>
              <a:rPr lang="en-US" dirty="0">
                <a:solidFill>
                  <a:srgbClr val="404040"/>
                </a:solidFill>
              </a:rPr>
              <a:t>A4.  Yes, however NYSG will have to modify subcontracts and awards to do so.</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5</a:t>
            </a:fld>
            <a:endParaRPr lang="en-US"/>
          </a:p>
        </p:txBody>
      </p:sp>
    </p:spTree>
    <p:extLst>
      <p:ext uri="{BB962C8B-B14F-4D97-AF65-F5344CB8AC3E}">
        <p14:creationId xmlns:p14="http://schemas.microsoft.com/office/powerpoint/2010/main" val="29469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Q5. What can industry partners do to help spend the funding?</a:t>
            </a:r>
          </a:p>
          <a:p>
            <a:pPr marL="457200" lvl="1" indent="0" defTabSz="1146175">
              <a:buNone/>
            </a:pPr>
            <a:r>
              <a:rPr lang="en-US" dirty="0">
                <a:solidFill>
                  <a:srgbClr val="404040"/>
                </a:solidFill>
              </a:rPr>
              <a:t>A5. Industry partners can work to spend down funding that they have allocated.</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266796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Q6. Will you notify specific institutions if they have yet to reach their spending goals from current award? </a:t>
            </a:r>
          </a:p>
          <a:p>
            <a:pPr marL="457200" lvl="1" indent="0" defTabSz="1146175">
              <a:buNone/>
            </a:pPr>
            <a:r>
              <a:rPr lang="en-US" dirty="0">
                <a:solidFill>
                  <a:srgbClr val="404040"/>
                </a:solidFill>
              </a:rPr>
              <a:t>A6.  Yes, NYSG admin will reach out to each affiliate institution of their current expenditure status and if they have yet to reach their spending goals.</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20854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Q7. Are the fellowships for undergraduate or graduate students, and are these opportunities only for the summer or fall/spring semesters?</a:t>
            </a:r>
          </a:p>
          <a:p>
            <a:pPr marL="457200" lvl="1" indent="0" defTabSz="1146175">
              <a:buNone/>
            </a:pPr>
            <a:r>
              <a:rPr lang="en-US" dirty="0">
                <a:solidFill>
                  <a:srgbClr val="404040"/>
                </a:solidFill>
              </a:rPr>
              <a:t>A7.  All fellowships are for undergraduate or graduate students, the upcoming deadline for these opportunities is December 2021 but moving forward these opportunities will open in the summer to be used for the following academic year.</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8</a:t>
            </a:fld>
            <a:endParaRPr lang="en-US"/>
          </a:p>
        </p:txBody>
      </p:sp>
    </p:spTree>
    <p:extLst>
      <p:ext uri="{BB962C8B-B14F-4D97-AF65-F5344CB8AC3E}">
        <p14:creationId xmlns:p14="http://schemas.microsoft.com/office/powerpoint/2010/main" val="4282435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dirty="0"/>
              <a:t>Q&amp;A </a:t>
            </a:r>
          </a:p>
        </p:txBody>
      </p:sp>
      <p:sp>
        <p:nvSpPr>
          <p:cNvPr id="3" name="Content Placeholder 2"/>
          <p:cNvSpPr>
            <a:spLocks noGrp="1"/>
          </p:cNvSpPr>
          <p:nvPr>
            <p:ph idx="1"/>
          </p:nvPr>
        </p:nvSpPr>
        <p:spPr>
          <a:xfrm>
            <a:off x="1706062" y="2291262"/>
            <a:ext cx="8779512" cy="2879256"/>
          </a:xfrm>
        </p:spPr>
        <p:txBody>
          <a:bodyPr>
            <a:normAutofit/>
          </a:bodyPr>
          <a:lstStyle/>
          <a:p>
            <a:pPr marL="457200" lvl="1" indent="0" defTabSz="1146175">
              <a:buNone/>
            </a:pPr>
            <a:r>
              <a:rPr lang="en-US" b="1" dirty="0">
                <a:solidFill>
                  <a:srgbClr val="404040"/>
                </a:solidFill>
              </a:rPr>
              <a:t>Q8. Can we create a partnership with nonaffiliates to build programs for Indigenous Peoples in New York? </a:t>
            </a:r>
          </a:p>
          <a:p>
            <a:pPr marL="457200" lvl="1" indent="0" defTabSz="1146175">
              <a:buNone/>
            </a:pPr>
            <a:r>
              <a:rPr lang="en-US" dirty="0">
                <a:solidFill>
                  <a:srgbClr val="404040"/>
                </a:solidFill>
              </a:rPr>
              <a:t>A8. Yes! We encourage all affiliates to connect with affiliates and nonaffiliates to build programs at targeted groups of individuals including Indigenous Peoples</a:t>
            </a:r>
          </a:p>
        </p:txBody>
      </p:sp>
      <p:sp>
        <p:nvSpPr>
          <p:cNvPr id="6" name="Footer Placeholder 4"/>
          <p:cNvSpPr>
            <a:spLocks noGrp="1"/>
          </p:cNvSpPr>
          <p:nvPr>
            <p:ph type="ftr" sz="quarter" idx="11"/>
          </p:nvPr>
        </p:nvSpPr>
        <p:spPr>
          <a:xfrm>
            <a:off x="1600200" y="6236208"/>
            <a:ext cx="5901189" cy="320040"/>
          </a:xfrm>
        </p:spPr>
        <p:txBody>
          <a:bodyPr>
            <a:normAutofit/>
          </a:bodyPr>
          <a:lstStyle/>
          <a:p>
            <a:endParaRPr lang="en-US">
              <a:solidFill>
                <a:srgbClr val="FFFFFF"/>
              </a:solidFill>
            </a:endParaRPr>
          </a:p>
        </p:txBody>
      </p:sp>
      <p:sp>
        <p:nvSpPr>
          <p:cNvPr id="5" name="Date Placeholder 3"/>
          <p:cNvSpPr>
            <a:spLocks noGrp="1"/>
          </p:cNvSpPr>
          <p:nvPr>
            <p:ph type="dt" sz="half" idx="10"/>
          </p:nvPr>
        </p:nvSpPr>
        <p:spPr>
          <a:xfrm>
            <a:off x="7821429" y="6238816"/>
            <a:ext cx="2753746" cy="323968"/>
          </a:xfrm>
        </p:spPr>
        <p:txBody>
          <a:bodyPr>
            <a:normAutofit/>
          </a:bodyPr>
          <a:lstStyle/>
          <a:p>
            <a:pPr>
              <a:spcAft>
                <a:spcPts val="600"/>
              </a:spcAft>
            </a:pPr>
            <a:fld id="{3785EA45-3B3D-4A44-9DE1-DC6D7C23AF99}" type="datetimeFigureOut">
              <a:rPr lang="en-US">
                <a:solidFill>
                  <a:srgbClr val="FFFFFF"/>
                </a:solidFill>
              </a:rPr>
              <a:pPr>
                <a:spcAft>
                  <a:spcPts val="600"/>
                </a:spcAft>
              </a:pPr>
              <a:t>12/21/21</a:t>
            </a:fld>
            <a:endParaRPr lang="en-US">
              <a:solidFill>
                <a:srgbClr val="FFFFFF"/>
              </a:solidFill>
            </a:endParaRPr>
          </a:p>
        </p:txBody>
      </p:sp>
      <p:sp>
        <p:nvSpPr>
          <p:cNvPr id="7" name="Slide Number Placeholder 5"/>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F0D54278-5B74-450A-A9C0-4A3EBCD62E2D}"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418262941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8595</TotalTime>
  <Words>443</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Q&amp;A and Action Items</vt:lpstr>
      <vt:lpstr>Q&amp;A </vt:lpstr>
      <vt:lpstr>Q&amp;A </vt:lpstr>
      <vt:lpstr>Q&amp;A </vt:lpstr>
      <vt:lpstr>Q&amp;A </vt:lpstr>
      <vt:lpstr>Q&amp;A </vt:lpstr>
      <vt:lpstr>Q&amp;A </vt:lpstr>
      <vt:lpstr>Q&amp;A </vt:lpstr>
      <vt:lpstr>Q&amp;A </vt:lpstr>
      <vt:lpstr>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York Space Grant Consortium</dc:title>
  <dc:creator>MAE Spacecraft</dc:creator>
  <cp:lastModifiedBy>Meghan Mary Serdock</cp:lastModifiedBy>
  <cp:revision>92</cp:revision>
  <dcterms:created xsi:type="dcterms:W3CDTF">2020-11-05T20:46:11Z</dcterms:created>
  <dcterms:modified xsi:type="dcterms:W3CDTF">2021-12-22T02:41:45Z</dcterms:modified>
</cp:coreProperties>
</file>